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.fntdata"/><Relationship Id="rId6" Type="http://schemas.openxmlformats.org/officeDocument/2006/relationships/slide" Target="slides/slide1.xml"/><Relationship Id="rId18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gamersnexus.net/gg/747-preventing-gaming-burnout-games-are-boring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gamersnexus.net/gg/747-preventing-gaming-burnout-games-are-boring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5b05161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5b05161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Amin: (1-2min)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Ask a question based on the problem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“Video Game Burnout” - link for more info on that(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https://www.gamersnexus.net/gg/747-preventing-gaming-burnout-games-are-boring</a:t>
            </a:r>
            <a:r>
              <a:rPr lang="en"/>
              <a:t>) , maybe give example of yourself getting bored playing video games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Hand it over to me, **mention that i’m going to talk about the solution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7089cd3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7089cd3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Amin: (30s-1min)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Mention: we are fun to work with, we are passionate about our ideas, and we will make you rich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 anything else that you want to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5b051613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5b051613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Mark: (15 s)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Say what we want from the investors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7c315a26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7c315a26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Mark: 10s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Thank you for your time!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Any questions?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6fc538ad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6fc538a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Amin: (1-2min)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Ask a question based on the problem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“Video Game Burnout” - link for more info on that(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https://www.gamersnexus.net/gg/747-preventing-gaming-burnout-games-are-boring</a:t>
            </a:r>
            <a:r>
              <a:rPr lang="en"/>
              <a:t>) , maybe give example of yourself getting bored playing video games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Hand it over to me, **mention that i’m going to talk about the solution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5bc73b6c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5bc73b6c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Hrithik: (&lt;10s)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Introducing Endless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5bc73b6c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5bc73b6c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Hrithik: (1-2min)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what the AI does and how it works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Hand it over to Mark, who will give a demonstration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7c315a26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7c315a26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Amin: (30s-1min)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Mention: we are fun to work with, we are passionate about our ideas, and we will make you rich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 anything else that you want to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5bc73b6c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5bc73b6c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Salima: (1 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who Endless connects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 first mention the consumer, and what impact it has on them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Then, the gaming community and professional gamers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And lastly, ai research teams likes Google’s DeepMind (talk about their significance, and provide maybe one more example of another AI research group (ex. IBM))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5bc73b6c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5bc73b6c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1% of gamers in NA * 200 m(total gamers) * 240(revenue made from one gamer for a year)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Amin: (1 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the numbers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</a:t>
            </a:r>
            <a:r>
              <a:rPr lang="en"/>
              <a:t>o discuss that we took a “Bottom Up” approach to evaluate our product idea.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 through the top three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Mention for the first year we are only targetting pc games and the NA market, and will eventually roll out to other regions and gaming platforms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When you get to the last one, go over our pricing scheme, $20/personal/2 games/month, $75/professional/10 games/month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 the above formula to describe how we came up with the last figure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5b05161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5b05161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Arunasva: (1 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the graph and what the axises mean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 through few examples and explain why they are placed there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Focus on what makes Endless different and why that is important to the problem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7c315a26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7c315a26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Hrithik: (1 min)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 through this thing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fbqJqX6lEnEmwS1Se92w7eE9c5EiS2f1/view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11" Type="http://schemas.openxmlformats.org/officeDocument/2006/relationships/image" Target="../media/image11.png"/><Relationship Id="rId10" Type="http://schemas.openxmlformats.org/officeDocument/2006/relationships/image" Target="../media/image4.gif"/><Relationship Id="rId9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8.png"/><Relationship Id="rId7" Type="http://schemas.openxmlformats.org/officeDocument/2006/relationships/image" Target="../media/image5.png"/><Relationship Id="rId8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8950" y="2240100"/>
            <a:ext cx="90861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Problem: Video Game Burnout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/>
        </p:nvSpPr>
        <p:spPr>
          <a:xfrm>
            <a:off x="100350" y="2240100"/>
            <a:ext cx="89433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Why should you get involved?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/>
        </p:nvSpPr>
        <p:spPr>
          <a:xfrm>
            <a:off x="3617550" y="1451750"/>
            <a:ext cx="1908900" cy="11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$ </a:t>
            </a:r>
            <a:r>
              <a:rPr b="1" lang="en" sz="9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0</a:t>
            </a:r>
            <a:endParaRPr sz="9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3082200" y="2634050"/>
            <a:ext cx="29796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+ Mentorship</a:t>
            </a:r>
            <a:endParaRPr sz="3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/>
        </p:nvSpPr>
        <p:spPr>
          <a:xfrm>
            <a:off x="398850" y="2240100"/>
            <a:ext cx="83463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Thank you for your time.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Any Questions?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Introducting Endles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8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800100"/>
            <a:ext cx="9144000" cy="674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200" y="1318475"/>
            <a:ext cx="2547900" cy="223362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70" name="Google Shape;7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5225" y="1247425"/>
            <a:ext cx="2375726" cy="2375726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28000" fadeDir="5400012" kx="0" rotWithShape="0" algn="bl" stPos="0" sy="-100000" ky="0"/>
          </a:effectLst>
        </p:spPr>
      </p:pic>
      <p:sp>
        <p:nvSpPr>
          <p:cNvPr id="71" name="Google Shape;71;p16"/>
          <p:cNvSpPr txBox="1"/>
          <p:nvPr/>
        </p:nvSpPr>
        <p:spPr>
          <a:xfrm>
            <a:off x="4073175" y="2000400"/>
            <a:ext cx="670500" cy="8523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9FC5E8"/>
                </a:solidFill>
              </a:rPr>
              <a:t>+</a:t>
            </a:r>
            <a:endParaRPr sz="7200">
              <a:solidFill>
                <a:srgbClr val="9FC5E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/>
        </p:nvSpPr>
        <p:spPr>
          <a:xfrm>
            <a:off x="100350" y="2240100"/>
            <a:ext cx="89433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Website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8575" y="76200"/>
            <a:ext cx="3043000" cy="13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1550" y="3011550"/>
            <a:ext cx="1710725" cy="1710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47625" endA="0" endPos="11000" fadeDir="5400012" kx="0" rotWithShape="0" algn="bl" stPos="0" sy="-100000" ky="0"/>
          </a:effectLst>
        </p:spPr>
      </p:pic>
      <p:pic>
        <p:nvPicPr>
          <p:cNvPr id="83" name="Google Shape;8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8600" y="2047535"/>
            <a:ext cx="1888825" cy="1888825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18000" fadeDir="5400012" kx="0" rotWithShape="0" algn="bl" stPos="0" sy="-100000" ky="0"/>
          </a:effectLst>
        </p:spPr>
      </p:pic>
      <p:sp>
        <p:nvSpPr>
          <p:cNvPr id="84" name="Google Shape;84;p18"/>
          <p:cNvSpPr/>
          <p:nvPr/>
        </p:nvSpPr>
        <p:spPr>
          <a:xfrm>
            <a:off x="4395738" y="1835875"/>
            <a:ext cx="352500" cy="717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/>
          <p:nvPr/>
        </p:nvSpPr>
        <p:spPr>
          <a:xfrm rot="2700000">
            <a:off x="2599401" y="1244972"/>
            <a:ext cx="352563" cy="71743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/>
          <p:nvPr/>
        </p:nvSpPr>
        <p:spPr>
          <a:xfrm rot="-2700000">
            <a:off x="6150093" y="1244977"/>
            <a:ext cx="352563" cy="71743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8100" y="2256224"/>
            <a:ext cx="2382850" cy="1471410"/>
          </a:xfrm>
          <a:prstGeom prst="rect">
            <a:avLst/>
          </a:prstGeom>
          <a:noFill/>
          <a:ln>
            <a:noFill/>
          </a:ln>
          <a:effectLst>
            <a:reflection blurRad="0" dir="5400000" dist="200025" endA="0" endPos="19000" fadeDir="5400012" kx="0" rotWithShape="0" algn="bl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1722" y="4493672"/>
            <a:ext cx="472500" cy="57362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7834200" y="4572813"/>
            <a:ext cx="8373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Data provided by</a:t>
            </a:r>
            <a:endParaRPr sz="900">
              <a:solidFill>
                <a:srgbClr val="FFFFFF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600" y="477313"/>
            <a:ext cx="7552803" cy="418887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/>
        </p:nvSpPr>
        <p:spPr>
          <a:xfrm>
            <a:off x="8760475" y="2388600"/>
            <a:ext cx="2538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/>
        </p:nvSpPr>
        <p:spPr>
          <a:xfrm>
            <a:off x="3947575" y="3469200"/>
            <a:ext cx="11181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 rot="10800000">
            <a:off x="4572000" y="-4050"/>
            <a:ext cx="0" cy="5151600"/>
          </a:xfrm>
          <a:prstGeom prst="straightConnector1">
            <a:avLst/>
          </a:prstGeom>
          <a:noFill/>
          <a:ln cap="flat" cmpd="sng" w="114300">
            <a:solidFill>
              <a:srgbClr val="B4A7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0"/>
          <p:cNvCxnSpPr/>
          <p:nvPr/>
        </p:nvCxnSpPr>
        <p:spPr>
          <a:xfrm>
            <a:off x="-7350" y="2565750"/>
            <a:ext cx="9158700" cy="12000"/>
          </a:xfrm>
          <a:prstGeom prst="straightConnector1">
            <a:avLst/>
          </a:prstGeom>
          <a:noFill/>
          <a:ln cap="flat" cmpd="sng" w="114300">
            <a:solidFill>
              <a:srgbClr val="9FC5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20"/>
          <p:cNvSpPr txBox="1"/>
          <p:nvPr/>
        </p:nvSpPr>
        <p:spPr>
          <a:xfrm>
            <a:off x="8175075" y="2052150"/>
            <a:ext cx="976200" cy="1039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Greater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Range 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of 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Products</a:t>
            </a:r>
            <a:endParaRPr b="1"/>
          </a:p>
        </p:txBody>
      </p:sp>
      <p:sp>
        <p:nvSpPr>
          <p:cNvPr id="104" name="Google Shape;104;p20"/>
          <p:cNvSpPr txBox="1"/>
          <p:nvPr/>
        </p:nvSpPr>
        <p:spPr>
          <a:xfrm>
            <a:off x="-7350" y="2052150"/>
            <a:ext cx="976200" cy="1039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Smaller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Range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of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Products</a:t>
            </a:r>
            <a:endParaRPr b="1"/>
          </a:p>
        </p:txBody>
      </p:sp>
      <p:sp>
        <p:nvSpPr>
          <p:cNvPr id="105" name="Google Shape;105;p20"/>
          <p:cNvSpPr txBox="1"/>
          <p:nvPr/>
        </p:nvSpPr>
        <p:spPr>
          <a:xfrm>
            <a:off x="3368700" y="-4050"/>
            <a:ext cx="2406600" cy="426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New Content Per Iteration</a:t>
            </a:r>
            <a:endParaRPr b="1"/>
          </a:p>
        </p:txBody>
      </p:sp>
      <p:sp>
        <p:nvSpPr>
          <p:cNvPr id="106" name="Google Shape;106;p20"/>
          <p:cNvSpPr txBox="1"/>
          <p:nvPr/>
        </p:nvSpPr>
        <p:spPr>
          <a:xfrm>
            <a:off x="3336450" y="4721250"/>
            <a:ext cx="2471100" cy="426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Same </a:t>
            </a:r>
            <a:r>
              <a:rPr b="1" lang="en"/>
              <a:t>Content Per Iteration</a:t>
            </a:r>
            <a:endParaRPr b="1"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738" y="3418050"/>
            <a:ext cx="1039200" cy="103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2537" y="2812225"/>
            <a:ext cx="1135740" cy="103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9988" y="2812213"/>
            <a:ext cx="2060697" cy="2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425" y="3882184"/>
            <a:ext cx="923700" cy="1049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4325" y="531175"/>
            <a:ext cx="3043000" cy="13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46275" y="2246502"/>
            <a:ext cx="1529826" cy="152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6075" y="1207300"/>
            <a:ext cx="1648701" cy="31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74175" y="3555988"/>
            <a:ext cx="1793150" cy="1075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820252" y="1207298"/>
            <a:ext cx="976283" cy="103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1"/>
          <p:cNvGrpSpPr/>
          <p:nvPr/>
        </p:nvGrpSpPr>
        <p:grpSpPr>
          <a:xfrm flipH="1" rot="10800000">
            <a:off x="2198946" y="2100949"/>
            <a:ext cx="1592275" cy="1449943"/>
            <a:chOff x="608012" y="1781172"/>
            <a:chExt cx="2438400" cy="2105028"/>
          </a:xfrm>
        </p:grpSpPr>
        <p:sp>
          <p:nvSpPr>
            <p:cNvPr id="121" name="Google Shape;121;p21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fmla="val 10812873" name="adj1"/>
                <a:gd fmla="val 16131434" name="adj2"/>
              </a:avLst>
            </a:prstGeom>
            <a:noFill/>
            <a:ln cap="rnd" cmpd="sng" w="76200">
              <a:solidFill>
                <a:srgbClr val="32A9B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08012" y="3198812"/>
              <a:ext cx="1063038" cy="777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32A9B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1"/>
            <p:cNvSpPr/>
            <p:nvPr/>
          </p:nvSpPr>
          <p:spPr>
            <a:xfrm rot="5400000">
              <a:off x="1964044" y="2124998"/>
              <a:ext cx="733250" cy="456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32A9B8"/>
              </a:solidFill>
              <a:prstDash val="solid"/>
              <a:round/>
              <a:headEnd len="sm" w="sm" type="none"/>
              <a:tailEnd len="med" w="med" type="oval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21"/>
          <p:cNvGrpSpPr/>
          <p:nvPr/>
        </p:nvGrpSpPr>
        <p:grpSpPr>
          <a:xfrm>
            <a:off x="765168" y="1603459"/>
            <a:ext cx="1592275" cy="1449943"/>
            <a:chOff x="608012" y="1781172"/>
            <a:chExt cx="2438400" cy="2105028"/>
          </a:xfrm>
        </p:grpSpPr>
        <p:sp>
          <p:nvSpPr>
            <p:cNvPr id="125" name="Google Shape;125;p21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fmla="val 10812873" name="adj1"/>
                <a:gd fmla="val 16131434" name="adj2"/>
              </a:avLst>
            </a:prstGeom>
            <a:noFill/>
            <a:ln cap="rnd" cmpd="sng" w="76200">
              <a:solidFill>
                <a:srgbClr val="00C8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608012" y="3198812"/>
              <a:ext cx="1063038" cy="777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00C8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 rot="5400000">
              <a:off x="1964044" y="2124998"/>
              <a:ext cx="733250" cy="456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00C8AA"/>
              </a:solidFill>
              <a:prstDash val="solid"/>
              <a:round/>
              <a:headEnd len="sm" w="sm" type="none"/>
              <a:tailEnd len="med" w="med" type="oval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" name="Google Shape;128;p21"/>
          <p:cNvGrpSpPr/>
          <p:nvPr/>
        </p:nvGrpSpPr>
        <p:grpSpPr>
          <a:xfrm>
            <a:off x="3651387" y="1603459"/>
            <a:ext cx="1592275" cy="1449943"/>
            <a:chOff x="608012" y="1781172"/>
            <a:chExt cx="2438400" cy="2105028"/>
          </a:xfrm>
        </p:grpSpPr>
        <p:sp>
          <p:nvSpPr>
            <p:cNvPr id="129" name="Google Shape;129;p21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fmla="val 10812873" name="adj1"/>
                <a:gd fmla="val 16131434" name="adj2"/>
              </a:avLst>
            </a:prstGeom>
            <a:noFill/>
            <a:ln cap="rnd" cmpd="sng" w="76200">
              <a:solidFill>
                <a:srgbClr val="6F84C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608012" y="3198812"/>
              <a:ext cx="1063038" cy="777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6F84C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1"/>
            <p:cNvSpPr/>
            <p:nvPr/>
          </p:nvSpPr>
          <p:spPr>
            <a:xfrm rot="5400000">
              <a:off x="1964044" y="2124998"/>
              <a:ext cx="733250" cy="456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6F84C8"/>
              </a:solidFill>
              <a:prstDash val="solid"/>
              <a:round/>
              <a:headEnd len="sm" w="sm" type="none"/>
              <a:tailEnd len="med" w="med" type="oval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21"/>
          <p:cNvGrpSpPr/>
          <p:nvPr/>
        </p:nvGrpSpPr>
        <p:grpSpPr>
          <a:xfrm flipH="1" rot="10800000">
            <a:off x="5085165" y="2100949"/>
            <a:ext cx="1592275" cy="1449943"/>
            <a:chOff x="608012" y="1781172"/>
            <a:chExt cx="2438400" cy="2105028"/>
          </a:xfrm>
        </p:grpSpPr>
        <p:sp>
          <p:nvSpPr>
            <p:cNvPr id="133" name="Google Shape;133;p21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fmla="val 10812873" name="adj1"/>
                <a:gd fmla="val 16131434" name="adj2"/>
              </a:avLst>
            </a:prstGeom>
            <a:noFill/>
            <a:ln cap="rnd" cmpd="sng" w="76200">
              <a:solidFill>
                <a:srgbClr val="A763D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608012" y="3198812"/>
              <a:ext cx="1063038" cy="777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A763D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1"/>
            <p:cNvSpPr/>
            <p:nvPr/>
          </p:nvSpPr>
          <p:spPr>
            <a:xfrm rot="5400000">
              <a:off x="1964044" y="2124998"/>
              <a:ext cx="733250" cy="456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A763D6"/>
              </a:solidFill>
              <a:prstDash val="solid"/>
              <a:round/>
              <a:headEnd len="sm" w="sm" type="none"/>
              <a:tailEnd len="med" w="med" type="oval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21"/>
          <p:cNvGrpSpPr/>
          <p:nvPr/>
        </p:nvGrpSpPr>
        <p:grpSpPr>
          <a:xfrm>
            <a:off x="6537606" y="1603459"/>
            <a:ext cx="1592275" cy="1449943"/>
            <a:chOff x="608012" y="1781172"/>
            <a:chExt cx="2438400" cy="2105028"/>
          </a:xfrm>
        </p:grpSpPr>
        <p:sp>
          <p:nvSpPr>
            <p:cNvPr id="137" name="Google Shape;137;p21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fmla="val 10812873" name="adj1"/>
                <a:gd fmla="val 16131434" name="adj2"/>
              </a:avLst>
            </a:prstGeom>
            <a:noFill/>
            <a:ln cap="rnd" cmpd="sng" w="76200">
              <a:solidFill>
                <a:srgbClr val="F434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608012" y="3198812"/>
              <a:ext cx="1063038" cy="777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F434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 rot="5400000">
              <a:off x="1964044" y="2124998"/>
              <a:ext cx="733250" cy="45600"/>
            </a:xfrm>
            <a:custGeom>
              <a:rect b="b" l="l" r="r" t="t"/>
              <a:pathLst>
                <a:path extrusionOk="0" h="120000"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76200">
              <a:solidFill>
                <a:srgbClr val="F434EA"/>
              </a:solidFill>
              <a:prstDash val="solid"/>
              <a:round/>
              <a:headEnd len="sm" w="sm" type="none"/>
              <a:tailEnd len="med" w="med" type="oval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21"/>
          <p:cNvGrpSpPr/>
          <p:nvPr/>
        </p:nvGrpSpPr>
        <p:grpSpPr>
          <a:xfrm>
            <a:off x="1551581" y="2197213"/>
            <a:ext cx="696620" cy="734812"/>
            <a:chOff x="9726611" y="2667000"/>
            <a:chExt cx="1066800" cy="1066800"/>
          </a:xfrm>
        </p:grpSpPr>
        <p:sp>
          <p:nvSpPr>
            <p:cNvPr id="141" name="Google Shape;141;p21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190500" rotWithShape="0" algn="tl" dir="2700000" dist="88900">
                <a:srgbClr val="000000">
                  <a:alpha val="2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9828212" y="2768601"/>
              <a:ext cx="863700" cy="863700"/>
            </a:xfrm>
            <a:prstGeom prst="ellipse">
              <a:avLst/>
            </a:prstGeom>
            <a:gradFill>
              <a:gsLst>
                <a:gs pos="0">
                  <a:srgbClr val="EAEAEA"/>
                </a:gs>
                <a:gs pos="60000">
                  <a:srgbClr val="FFFFFF"/>
                </a:gs>
                <a:gs pos="100000">
                  <a:srgbClr val="FFFFFF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21"/>
          <p:cNvGrpSpPr/>
          <p:nvPr/>
        </p:nvGrpSpPr>
        <p:grpSpPr>
          <a:xfrm>
            <a:off x="2994691" y="2197213"/>
            <a:ext cx="696620" cy="734812"/>
            <a:chOff x="9726611" y="2667000"/>
            <a:chExt cx="1066800" cy="1066800"/>
          </a:xfrm>
        </p:grpSpPr>
        <p:sp>
          <p:nvSpPr>
            <p:cNvPr id="144" name="Google Shape;144;p21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190500" rotWithShape="0" algn="tl" dir="2700000" dist="88900">
                <a:srgbClr val="000000">
                  <a:alpha val="2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9828212" y="2768601"/>
              <a:ext cx="863700" cy="863700"/>
            </a:xfrm>
            <a:prstGeom prst="ellipse">
              <a:avLst/>
            </a:prstGeom>
            <a:gradFill>
              <a:gsLst>
                <a:gs pos="0">
                  <a:srgbClr val="EAEAEA"/>
                </a:gs>
                <a:gs pos="60000">
                  <a:srgbClr val="FFFFFF"/>
                </a:gs>
                <a:gs pos="100000">
                  <a:srgbClr val="FFFFFF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21"/>
          <p:cNvGrpSpPr/>
          <p:nvPr/>
        </p:nvGrpSpPr>
        <p:grpSpPr>
          <a:xfrm>
            <a:off x="4437800" y="2197213"/>
            <a:ext cx="696620" cy="734812"/>
            <a:chOff x="9726611" y="2667000"/>
            <a:chExt cx="1066800" cy="1066800"/>
          </a:xfrm>
        </p:grpSpPr>
        <p:sp>
          <p:nvSpPr>
            <p:cNvPr id="147" name="Google Shape;147;p21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190500" rotWithShape="0" algn="tl" dir="2700000" dist="88900">
                <a:srgbClr val="000000">
                  <a:alpha val="2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9828212" y="2768601"/>
              <a:ext cx="863700" cy="863700"/>
            </a:xfrm>
            <a:prstGeom prst="ellipse">
              <a:avLst/>
            </a:prstGeom>
            <a:gradFill>
              <a:gsLst>
                <a:gs pos="0">
                  <a:srgbClr val="EAEAEA"/>
                </a:gs>
                <a:gs pos="60000">
                  <a:srgbClr val="FFFFFF"/>
                </a:gs>
                <a:gs pos="100000">
                  <a:srgbClr val="FFFFFF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21"/>
          <p:cNvGrpSpPr/>
          <p:nvPr/>
        </p:nvGrpSpPr>
        <p:grpSpPr>
          <a:xfrm>
            <a:off x="5880909" y="2197213"/>
            <a:ext cx="696620" cy="734812"/>
            <a:chOff x="9726611" y="2667000"/>
            <a:chExt cx="1066800" cy="1066800"/>
          </a:xfrm>
        </p:grpSpPr>
        <p:sp>
          <p:nvSpPr>
            <p:cNvPr id="150" name="Google Shape;150;p21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190500" rotWithShape="0" algn="tl" dir="2700000" dist="88900">
                <a:srgbClr val="000000">
                  <a:alpha val="2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9828212" y="2768601"/>
              <a:ext cx="863700" cy="863700"/>
            </a:xfrm>
            <a:prstGeom prst="ellipse">
              <a:avLst/>
            </a:prstGeom>
            <a:gradFill>
              <a:gsLst>
                <a:gs pos="0">
                  <a:srgbClr val="EAEAEA"/>
                </a:gs>
                <a:gs pos="60000">
                  <a:srgbClr val="FFFFFF"/>
                </a:gs>
                <a:gs pos="100000">
                  <a:srgbClr val="FFFFFF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7324019" y="2197213"/>
            <a:ext cx="696620" cy="734812"/>
            <a:chOff x="9726611" y="2667000"/>
            <a:chExt cx="1066800" cy="1066800"/>
          </a:xfrm>
        </p:grpSpPr>
        <p:sp>
          <p:nvSpPr>
            <p:cNvPr id="153" name="Google Shape;153;p21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190500" rotWithShape="0" algn="tl" dir="2700000" dist="88900">
                <a:srgbClr val="000000">
                  <a:alpha val="2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9828212" y="2768601"/>
              <a:ext cx="863700" cy="863700"/>
            </a:xfrm>
            <a:prstGeom prst="ellipse">
              <a:avLst/>
            </a:prstGeom>
            <a:gradFill>
              <a:gsLst>
                <a:gs pos="0">
                  <a:srgbClr val="EAEAEA"/>
                </a:gs>
                <a:gs pos="60000">
                  <a:srgbClr val="FFFFFF"/>
                </a:gs>
                <a:gs pos="100000">
                  <a:srgbClr val="FFFFFF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21"/>
          <p:cNvSpPr txBox="1"/>
          <p:nvPr/>
        </p:nvSpPr>
        <p:spPr>
          <a:xfrm>
            <a:off x="1498188" y="3089450"/>
            <a:ext cx="8034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</a:t>
            </a:r>
            <a:r>
              <a:rPr b="1" i="1" lang="en" sz="2000">
                <a:solidFill>
                  <a:srgbClr val="FFFFFF"/>
                </a:solidFill>
              </a:rPr>
              <a:t>9</a:t>
            </a:r>
            <a:endParaRPr b="1" i="1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2941300" y="1829800"/>
            <a:ext cx="8034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b="1" i="1" lang="en" sz="2000">
                <a:solidFill>
                  <a:srgbClr val="FFFFFF"/>
                </a:solidFill>
              </a:rPr>
              <a:t>20</a:t>
            </a:r>
            <a:endParaRPr b="1" i="1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4433887" y="3053400"/>
            <a:ext cx="8034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i="1" lang="en" sz="2000">
                <a:solidFill>
                  <a:srgbClr val="FFFFFF"/>
                </a:solidFill>
              </a:rPr>
              <a:t>1</a:t>
            </a:r>
            <a:endParaRPr b="1" i="1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5827512" y="1829800"/>
            <a:ext cx="8034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i="1" lang="en" sz="2000">
                <a:solidFill>
                  <a:srgbClr val="FFFFFF"/>
                </a:solidFill>
              </a:rPr>
              <a:t>2</a:t>
            </a:r>
            <a:endParaRPr b="1" i="1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7270632" y="3089450"/>
            <a:ext cx="8034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i="1" lang="en" sz="2000">
                <a:solidFill>
                  <a:srgbClr val="FFFFFF"/>
                </a:solidFill>
              </a:rPr>
              <a:t>3</a:t>
            </a:r>
            <a:endParaRPr b="1" i="1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1071063" y="893800"/>
            <a:ext cx="1658700" cy="6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434EA"/>
                </a:solidFill>
                <a:latin typeface="Arial"/>
                <a:ea typeface="Arial"/>
                <a:cs typeface="Arial"/>
                <a:sym typeface="Arial"/>
              </a:rPr>
              <a:t>Development</a:t>
            </a:r>
            <a:endParaRPr sz="1800">
              <a:solidFill>
                <a:srgbClr val="F434EA"/>
              </a:solidFill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2755694" y="3627502"/>
            <a:ext cx="1244100" cy="6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C8AA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sz="1800">
              <a:solidFill>
                <a:srgbClr val="00C8AA"/>
              </a:solidFill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3798663" y="893800"/>
            <a:ext cx="1974900" cy="6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32A9B8"/>
                </a:solidFill>
                <a:latin typeface="Arial"/>
                <a:ea typeface="Arial"/>
                <a:cs typeface="Arial"/>
                <a:sym typeface="Arial"/>
              </a:rPr>
              <a:t>Closed Release</a:t>
            </a:r>
            <a:endParaRPr sz="1800">
              <a:solidFill>
                <a:srgbClr val="32A9B8"/>
              </a:solidFill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5353575" y="3627500"/>
            <a:ext cx="1752300" cy="6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F84C8"/>
                </a:solidFill>
              </a:rPr>
              <a:t>Business</a:t>
            </a:r>
            <a:endParaRPr sz="1800">
              <a:solidFill>
                <a:srgbClr val="6F84C8"/>
              </a:solidFill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6594038" y="893800"/>
            <a:ext cx="2157600" cy="6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A763D6"/>
                </a:solidFill>
                <a:latin typeface="Arial"/>
                <a:ea typeface="Arial"/>
                <a:cs typeface="Arial"/>
                <a:sym typeface="Arial"/>
              </a:rPr>
              <a:t>Product Launch</a:t>
            </a:r>
            <a:endParaRPr sz="1800">
              <a:solidFill>
                <a:srgbClr val="A763D6"/>
              </a:solidFill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1769538" y="2392238"/>
            <a:ext cx="261728" cy="344723"/>
          </a:xfrm>
          <a:custGeom>
            <a:rect b="b" l="l" r="r" t="t"/>
            <a:pathLst>
              <a:path extrusionOk="0" h="106" w="85">
                <a:moveTo>
                  <a:pt x="9" y="0"/>
                </a:moveTo>
                <a:cubicBezTo>
                  <a:pt x="4" y="0"/>
                  <a:pt x="0" y="4"/>
                  <a:pt x="0" y="9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03"/>
                  <a:pt x="4" y="106"/>
                  <a:pt x="9" y="106"/>
                </a:cubicBezTo>
                <a:cubicBezTo>
                  <a:pt x="76" y="106"/>
                  <a:pt x="76" y="106"/>
                  <a:pt x="76" y="106"/>
                </a:cubicBezTo>
                <a:cubicBezTo>
                  <a:pt x="81" y="106"/>
                  <a:pt x="85" y="103"/>
                  <a:pt x="85" y="98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28"/>
                  <a:pt x="83" y="25"/>
                  <a:pt x="81" y="23"/>
                </a:cubicBezTo>
                <a:cubicBezTo>
                  <a:pt x="61" y="3"/>
                  <a:pt x="61" y="3"/>
                  <a:pt x="61" y="3"/>
                </a:cubicBezTo>
                <a:cubicBezTo>
                  <a:pt x="59" y="1"/>
                  <a:pt x="57" y="0"/>
                  <a:pt x="54" y="0"/>
                </a:cubicBezTo>
                <a:lnTo>
                  <a:pt x="9" y="0"/>
                </a:lnTo>
                <a:close/>
                <a:moveTo>
                  <a:pt x="40" y="16"/>
                </a:moveTo>
                <a:cubicBezTo>
                  <a:pt x="40" y="13"/>
                  <a:pt x="42" y="11"/>
                  <a:pt x="45" y="11"/>
                </a:cubicBezTo>
                <a:cubicBezTo>
                  <a:pt x="47" y="11"/>
                  <a:pt x="49" y="13"/>
                  <a:pt x="49" y="16"/>
                </a:cubicBezTo>
                <a:cubicBezTo>
                  <a:pt x="49" y="32"/>
                  <a:pt x="49" y="32"/>
                  <a:pt x="49" y="32"/>
                </a:cubicBezTo>
                <a:cubicBezTo>
                  <a:pt x="49" y="34"/>
                  <a:pt x="51" y="36"/>
                  <a:pt x="52" y="36"/>
                </a:cubicBezTo>
                <a:cubicBezTo>
                  <a:pt x="69" y="36"/>
                  <a:pt x="69" y="36"/>
                  <a:pt x="69" y="36"/>
                </a:cubicBezTo>
                <a:cubicBezTo>
                  <a:pt x="71" y="36"/>
                  <a:pt x="73" y="38"/>
                  <a:pt x="73" y="40"/>
                </a:cubicBezTo>
                <a:cubicBezTo>
                  <a:pt x="73" y="42"/>
                  <a:pt x="71" y="44"/>
                  <a:pt x="69" y="44"/>
                </a:cubicBezTo>
                <a:cubicBezTo>
                  <a:pt x="49" y="44"/>
                  <a:pt x="49" y="44"/>
                  <a:pt x="49" y="44"/>
                </a:cubicBezTo>
                <a:cubicBezTo>
                  <a:pt x="44" y="44"/>
                  <a:pt x="40" y="40"/>
                  <a:pt x="40" y="36"/>
                </a:cubicBezTo>
                <a:lnTo>
                  <a:pt x="40" y="16"/>
                </a:lnTo>
                <a:close/>
              </a:path>
            </a:pathLst>
          </a:custGeom>
          <a:solidFill>
            <a:srgbClr val="E46C0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1"/>
          <p:cNvSpPr/>
          <p:nvPr/>
        </p:nvSpPr>
        <p:spPr>
          <a:xfrm>
            <a:off x="6065011" y="2390865"/>
            <a:ext cx="329439" cy="347470"/>
          </a:xfrm>
          <a:custGeom>
            <a:rect b="b" l="l" r="r" t="t"/>
            <a:pathLst>
              <a:path extrusionOk="0" h="107" w="107">
                <a:moveTo>
                  <a:pt x="20" y="26"/>
                </a:moveTo>
                <a:cubicBezTo>
                  <a:pt x="20" y="27"/>
                  <a:pt x="20" y="27"/>
                  <a:pt x="20" y="27"/>
                </a:cubicBezTo>
                <a:cubicBezTo>
                  <a:pt x="21" y="46"/>
                  <a:pt x="25" y="64"/>
                  <a:pt x="26" y="65"/>
                </a:cubicBezTo>
                <a:cubicBezTo>
                  <a:pt x="30" y="71"/>
                  <a:pt x="42" y="79"/>
                  <a:pt x="49" y="83"/>
                </a:cubicBezTo>
                <a:cubicBezTo>
                  <a:pt x="51" y="84"/>
                  <a:pt x="52" y="85"/>
                  <a:pt x="54" y="85"/>
                </a:cubicBezTo>
                <a:cubicBezTo>
                  <a:pt x="55" y="85"/>
                  <a:pt x="57" y="84"/>
                  <a:pt x="58" y="83"/>
                </a:cubicBezTo>
                <a:cubicBezTo>
                  <a:pt x="65" y="79"/>
                  <a:pt x="77" y="71"/>
                  <a:pt x="81" y="65"/>
                </a:cubicBezTo>
                <a:cubicBezTo>
                  <a:pt x="83" y="64"/>
                  <a:pt x="86" y="46"/>
                  <a:pt x="87" y="27"/>
                </a:cubicBezTo>
                <a:cubicBezTo>
                  <a:pt x="87" y="26"/>
                  <a:pt x="87" y="26"/>
                  <a:pt x="87" y="26"/>
                </a:cubicBezTo>
                <a:cubicBezTo>
                  <a:pt x="87" y="25"/>
                  <a:pt x="86" y="23"/>
                  <a:pt x="84" y="22"/>
                </a:cubicBezTo>
                <a:cubicBezTo>
                  <a:pt x="76" y="20"/>
                  <a:pt x="63" y="19"/>
                  <a:pt x="54" y="19"/>
                </a:cubicBezTo>
                <a:cubicBezTo>
                  <a:pt x="44" y="19"/>
                  <a:pt x="31" y="20"/>
                  <a:pt x="23" y="22"/>
                </a:cubicBezTo>
                <a:cubicBezTo>
                  <a:pt x="21" y="23"/>
                  <a:pt x="20" y="25"/>
                  <a:pt x="20" y="26"/>
                </a:cubicBezTo>
                <a:close/>
                <a:moveTo>
                  <a:pt x="0" y="14"/>
                </a:moveTo>
                <a:cubicBezTo>
                  <a:pt x="0" y="14"/>
                  <a:pt x="0" y="14"/>
                  <a:pt x="0" y="14"/>
                </a:cubicBezTo>
                <a:cubicBezTo>
                  <a:pt x="1" y="45"/>
                  <a:pt x="6" y="73"/>
                  <a:pt x="9" y="76"/>
                </a:cubicBezTo>
                <a:cubicBezTo>
                  <a:pt x="15" y="84"/>
                  <a:pt x="35" y="97"/>
                  <a:pt x="46" y="104"/>
                </a:cubicBezTo>
                <a:cubicBezTo>
                  <a:pt x="49" y="105"/>
                  <a:pt x="51" y="107"/>
                  <a:pt x="54" y="107"/>
                </a:cubicBezTo>
                <a:cubicBezTo>
                  <a:pt x="56" y="107"/>
                  <a:pt x="59" y="105"/>
                  <a:pt x="61" y="104"/>
                </a:cubicBezTo>
                <a:cubicBezTo>
                  <a:pt x="72" y="97"/>
                  <a:pt x="92" y="84"/>
                  <a:pt x="98" y="76"/>
                </a:cubicBezTo>
                <a:cubicBezTo>
                  <a:pt x="101" y="73"/>
                  <a:pt x="106" y="45"/>
                  <a:pt x="107" y="14"/>
                </a:cubicBezTo>
                <a:cubicBezTo>
                  <a:pt x="107" y="14"/>
                  <a:pt x="107" y="14"/>
                  <a:pt x="107" y="14"/>
                </a:cubicBezTo>
                <a:cubicBezTo>
                  <a:pt x="107" y="11"/>
                  <a:pt x="105" y="8"/>
                  <a:pt x="102" y="7"/>
                </a:cubicBezTo>
                <a:cubicBezTo>
                  <a:pt x="89" y="3"/>
                  <a:pt x="70" y="0"/>
                  <a:pt x="54" y="0"/>
                </a:cubicBezTo>
                <a:cubicBezTo>
                  <a:pt x="38" y="0"/>
                  <a:pt x="18" y="3"/>
                  <a:pt x="5" y="7"/>
                </a:cubicBezTo>
                <a:cubicBezTo>
                  <a:pt x="2" y="8"/>
                  <a:pt x="0" y="11"/>
                  <a:pt x="0" y="14"/>
                </a:cubicBezTo>
                <a:close/>
                <a:moveTo>
                  <a:pt x="11" y="21"/>
                </a:moveTo>
                <a:cubicBezTo>
                  <a:pt x="11" y="19"/>
                  <a:pt x="13" y="17"/>
                  <a:pt x="15" y="16"/>
                </a:cubicBezTo>
                <a:cubicBezTo>
                  <a:pt x="25" y="12"/>
                  <a:pt x="41" y="11"/>
                  <a:pt x="54" y="11"/>
                </a:cubicBezTo>
                <a:cubicBezTo>
                  <a:pt x="66" y="11"/>
                  <a:pt x="82" y="12"/>
                  <a:pt x="92" y="16"/>
                </a:cubicBezTo>
                <a:cubicBezTo>
                  <a:pt x="95" y="17"/>
                  <a:pt x="96" y="19"/>
                  <a:pt x="96" y="21"/>
                </a:cubicBezTo>
                <a:cubicBezTo>
                  <a:pt x="96" y="21"/>
                  <a:pt x="96" y="21"/>
                  <a:pt x="96" y="21"/>
                </a:cubicBezTo>
                <a:cubicBezTo>
                  <a:pt x="95" y="46"/>
                  <a:pt x="91" y="68"/>
                  <a:pt x="89" y="71"/>
                </a:cubicBezTo>
                <a:cubicBezTo>
                  <a:pt x="84" y="77"/>
                  <a:pt x="68" y="88"/>
                  <a:pt x="60" y="93"/>
                </a:cubicBezTo>
                <a:cubicBezTo>
                  <a:pt x="57" y="94"/>
                  <a:pt x="56" y="95"/>
                  <a:pt x="54" y="95"/>
                </a:cubicBezTo>
                <a:cubicBezTo>
                  <a:pt x="51" y="95"/>
                  <a:pt x="50" y="94"/>
                  <a:pt x="48" y="93"/>
                </a:cubicBezTo>
                <a:cubicBezTo>
                  <a:pt x="39" y="88"/>
                  <a:pt x="23" y="77"/>
                  <a:pt x="18" y="71"/>
                </a:cubicBezTo>
                <a:cubicBezTo>
                  <a:pt x="16" y="68"/>
                  <a:pt x="12" y="46"/>
                  <a:pt x="11" y="21"/>
                </a:cubicBezTo>
                <a:close/>
              </a:path>
            </a:pathLst>
          </a:custGeom>
          <a:solidFill>
            <a:srgbClr val="55983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3182048" y="2395672"/>
            <a:ext cx="322927" cy="337856"/>
          </a:xfrm>
          <a:custGeom>
            <a:rect b="b" l="l" r="r" t="t"/>
            <a:pathLst>
              <a:path extrusionOk="0" h="104" w="105">
                <a:moveTo>
                  <a:pt x="47" y="52"/>
                </a:moveTo>
                <a:cubicBezTo>
                  <a:pt x="47" y="49"/>
                  <a:pt x="49" y="47"/>
                  <a:pt x="52" y="47"/>
                </a:cubicBezTo>
                <a:cubicBezTo>
                  <a:pt x="56" y="47"/>
                  <a:pt x="58" y="49"/>
                  <a:pt x="58" y="52"/>
                </a:cubicBezTo>
                <a:cubicBezTo>
                  <a:pt x="58" y="55"/>
                  <a:pt x="56" y="58"/>
                  <a:pt x="52" y="58"/>
                </a:cubicBezTo>
                <a:cubicBezTo>
                  <a:pt x="49" y="58"/>
                  <a:pt x="47" y="55"/>
                  <a:pt x="47" y="52"/>
                </a:cubicBezTo>
                <a:close/>
                <a:moveTo>
                  <a:pt x="52" y="38"/>
                </a:moveTo>
                <a:cubicBezTo>
                  <a:pt x="44" y="38"/>
                  <a:pt x="38" y="44"/>
                  <a:pt x="38" y="52"/>
                </a:cubicBezTo>
                <a:cubicBezTo>
                  <a:pt x="38" y="60"/>
                  <a:pt x="44" y="67"/>
                  <a:pt x="52" y="67"/>
                </a:cubicBezTo>
                <a:cubicBezTo>
                  <a:pt x="60" y="67"/>
                  <a:pt x="67" y="60"/>
                  <a:pt x="67" y="52"/>
                </a:cubicBezTo>
                <a:cubicBezTo>
                  <a:pt x="67" y="44"/>
                  <a:pt x="60" y="38"/>
                  <a:pt x="52" y="38"/>
                </a:cubicBezTo>
                <a:close/>
                <a:moveTo>
                  <a:pt x="15" y="63"/>
                </a:moveTo>
                <a:cubicBezTo>
                  <a:pt x="16" y="66"/>
                  <a:pt x="17" y="69"/>
                  <a:pt x="19" y="71"/>
                </a:cubicBezTo>
                <a:cubicBezTo>
                  <a:pt x="12" y="79"/>
                  <a:pt x="12" y="79"/>
                  <a:pt x="12" y="79"/>
                </a:cubicBezTo>
                <a:cubicBezTo>
                  <a:pt x="10" y="80"/>
                  <a:pt x="10" y="84"/>
                  <a:pt x="12" y="85"/>
                </a:cubicBezTo>
                <a:cubicBezTo>
                  <a:pt x="19" y="93"/>
                  <a:pt x="19" y="93"/>
                  <a:pt x="19" y="93"/>
                </a:cubicBezTo>
                <a:cubicBezTo>
                  <a:pt x="21" y="95"/>
                  <a:pt x="24" y="95"/>
                  <a:pt x="26" y="93"/>
                </a:cubicBezTo>
                <a:cubicBezTo>
                  <a:pt x="33" y="86"/>
                  <a:pt x="33" y="86"/>
                  <a:pt x="33" y="86"/>
                </a:cubicBezTo>
                <a:cubicBezTo>
                  <a:pt x="36" y="88"/>
                  <a:pt x="39" y="89"/>
                  <a:pt x="42" y="90"/>
                </a:cubicBezTo>
                <a:cubicBezTo>
                  <a:pt x="42" y="99"/>
                  <a:pt x="42" y="99"/>
                  <a:pt x="42" y="99"/>
                </a:cubicBezTo>
                <a:cubicBezTo>
                  <a:pt x="42" y="102"/>
                  <a:pt x="45" y="104"/>
                  <a:pt x="47" y="104"/>
                </a:cubicBezTo>
                <a:cubicBezTo>
                  <a:pt x="58" y="104"/>
                  <a:pt x="58" y="104"/>
                  <a:pt x="58" y="104"/>
                </a:cubicBezTo>
                <a:cubicBezTo>
                  <a:pt x="60" y="104"/>
                  <a:pt x="62" y="102"/>
                  <a:pt x="62" y="99"/>
                </a:cubicBezTo>
                <a:cubicBezTo>
                  <a:pt x="63" y="90"/>
                  <a:pt x="63" y="90"/>
                  <a:pt x="63" y="90"/>
                </a:cubicBezTo>
                <a:cubicBezTo>
                  <a:pt x="66" y="89"/>
                  <a:pt x="69" y="88"/>
                  <a:pt x="72" y="86"/>
                </a:cubicBezTo>
                <a:cubicBezTo>
                  <a:pt x="79" y="93"/>
                  <a:pt x="79" y="93"/>
                  <a:pt x="79" y="93"/>
                </a:cubicBezTo>
                <a:cubicBezTo>
                  <a:pt x="81" y="95"/>
                  <a:pt x="84" y="95"/>
                  <a:pt x="86" y="93"/>
                </a:cubicBezTo>
                <a:cubicBezTo>
                  <a:pt x="93" y="85"/>
                  <a:pt x="93" y="85"/>
                  <a:pt x="93" y="85"/>
                </a:cubicBezTo>
                <a:cubicBezTo>
                  <a:pt x="95" y="84"/>
                  <a:pt x="95" y="80"/>
                  <a:pt x="93" y="79"/>
                </a:cubicBezTo>
                <a:cubicBezTo>
                  <a:pt x="86" y="71"/>
                  <a:pt x="86" y="71"/>
                  <a:pt x="86" y="71"/>
                </a:cubicBezTo>
                <a:cubicBezTo>
                  <a:pt x="88" y="69"/>
                  <a:pt x="89" y="66"/>
                  <a:pt x="90" y="63"/>
                </a:cubicBezTo>
                <a:cubicBezTo>
                  <a:pt x="100" y="62"/>
                  <a:pt x="100" y="62"/>
                  <a:pt x="100" y="62"/>
                </a:cubicBezTo>
                <a:cubicBezTo>
                  <a:pt x="102" y="62"/>
                  <a:pt x="105" y="60"/>
                  <a:pt x="105" y="57"/>
                </a:cubicBezTo>
                <a:cubicBezTo>
                  <a:pt x="105" y="47"/>
                  <a:pt x="105" y="47"/>
                  <a:pt x="105" y="47"/>
                </a:cubicBezTo>
                <a:cubicBezTo>
                  <a:pt x="105" y="44"/>
                  <a:pt x="102" y="42"/>
                  <a:pt x="100" y="42"/>
                </a:cubicBezTo>
                <a:cubicBezTo>
                  <a:pt x="90" y="42"/>
                  <a:pt x="90" y="42"/>
                  <a:pt x="90" y="42"/>
                </a:cubicBezTo>
                <a:cubicBezTo>
                  <a:pt x="89" y="39"/>
                  <a:pt x="88" y="36"/>
                  <a:pt x="86" y="33"/>
                </a:cubicBezTo>
                <a:cubicBezTo>
                  <a:pt x="93" y="26"/>
                  <a:pt x="93" y="26"/>
                  <a:pt x="93" y="26"/>
                </a:cubicBezTo>
                <a:cubicBezTo>
                  <a:pt x="95" y="24"/>
                  <a:pt x="95" y="21"/>
                  <a:pt x="93" y="19"/>
                </a:cubicBezTo>
                <a:cubicBezTo>
                  <a:pt x="86" y="12"/>
                  <a:pt x="86" y="12"/>
                  <a:pt x="86" y="12"/>
                </a:cubicBezTo>
                <a:cubicBezTo>
                  <a:pt x="84" y="10"/>
                  <a:pt x="81" y="10"/>
                  <a:pt x="79" y="12"/>
                </a:cubicBezTo>
                <a:cubicBezTo>
                  <a:pt x="72" y="18"/>
                  <a:pt x="72" y="18"/>
                  <a:pt x="72" y="18"/>
                </a:cubicBezTo>
                <a:cubicBezTo>
                  <a:pt x="69" y="17"/>
                  <a:pt x="66" y="16"/>
                  <a:pt x="63" y="15"/>
                </a:cubicBezTo>
                <a:cubicBezTo>
                  <a:pt x="62" y="5"/>
                  <a:pt x="62" y="5"/>
                  <a:pt x="62" y="5"/>
                </a:cubicBezTo>
                <a:cubicBezTo>
                  <a:pt x="62" y="2"/>
                  <a:pt x="60" y="0"/>
                  <a:pt x="58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5" y="0"/>
                  <a:pt x="42" y="2"/>
                  <a:pt x="42" y="5"/>
                </a:cubicBezTo>
                <a:cubicBezTo>
                  <a:pt x="42" y="15"/>
                  <a:pt x="42" y="15"/>
                  <a:pt x="42" y="15"/>
                </a:cubicBezTo>
                <a:cubicBezTo>
                  <a:pt x="39" y="16"/>
                  <a:pt x="36" y="17"/>
                  <a:pt x="33" y="18"/>
                </a:cubicBezTo>
                <a:cubicBezTo>
                  <a:pt x="26" y="12"/>
                  <a:pt x="26" y="12"/>
                  <a:pt x="26" y="12"/>
                </a:cubicBezTo>
                <a:cubicBezTo>
                  <a:pt x="24" y="10"/>
                  <a:pt x="21" y="10"/>
                  <a:pt x="19" y="12"/>
                </a:cubicBezTo>
                <a:cubicBezTo>
                  <a:pt x="12" y="19"/>
                  <a:pt x="12" y="19"/>
                  <a:pt x="12" y="19"/>
                </a:cubicBezTo>
                <a:cubicBezTo>
                  <a:pt x="10" y="21"/>
                  <a:pt x="10" y="24"/>
                  <a:pt x="12" y="26"/>
                </a:cubicBezTo>
                <a:cubicBezTo>
                  <a:pt x="19" y="33"/>
                  <a:pt x="19" y="33"/>
                  <a:pt x="19" y="33"/>
                </a:cubicBezTo>
                <a:cubicBezTo>
                  <a:pt x="17" y="36"/>
                  <a:pt x="16" y="39"/>
                  <a:pt x="15" y="42"/>
                </a:cubicBezTo>
                <a:cubicBezTo>
                  <a:pt x="5" y="42"/>
                  <a:pt x="5" y="42"/>
                  <a:pt x="5" y="42"/>
                </a:cubicBezTo>
                <a:cubicBezTo>
                  <a:pt x="3" y="42"/>
                  <a:pt x="0" y="44"/>
                  <a:pt x="0" y="4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60"/>
                  <a:pt x="3" y="62"/>
                  <a:pt x="5" y="62"/>
                </a:cubicBezTo>
                <a:lnTo>
                  <a:pt x="15" y="63"/>
                </a:lnTo>
                <a:close/>
                <a:moveTo>
                  <a:pt x="52" y="29"/>
                </a:moveTo>
                <a:cubicBezTo>
                  <a:pt x="65" y="29"/>
                  <a:pt x="76" y="39"/>
                  <a:pt x="76" y="52"/>
                </a:cubicBezTo>
                <a:cubicBezTo>
                  <a:pt x="76" y="65"/>
                  <a:pt x="65" y="76"/>
                  <a:pt x="52" y="76"/>
                </a:cubicBezTo>
                <a:cubicBezTo>
                  <a:pt x="40" y="76"/>
                  <a:pt x="29" y="65"/>
                  <a:pt x="29" y="52"/>
                </a:cubicBezTo>
                <a:cubicBezTo>
                  <a:pt x="29" y="39"/>
                  <a:pt x="40" y="29"/>
                  <a:pt x="52" y="29"/>
                </a:cubicBezTo>
                <a:close/>
              </a:path>
            </a:pathLst>
          </a:custGeom>
          <a:solidFill>
            <a:srgbClr val="3BA0B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7527682" y="2398576"/>
            <a:ext cx="290316" cy="332047"/>
          </a:xfrm>
          <a:custGeom>
            <a:rect b="b" l="l" r="r" t="t"/>
            <a:pathLst>
              <a:path extrusionOk="0" h="106" w="100">
                <a:moveTo>
                  <a:pt x="11" y="77"/>
                </a:moveTo>
                <a:cubicBezTo>
                  <a:pt x="11" y="77"/>
                  <a:pt x="17" y="71"/>
                  <a:pt x="31" y="71"/>
                </a:cubicBezTo>
                <a:cubicBezTo>
                  <a:pt x="46" y="71"/>
                  <a:pt x="59" y="82"/>
                  <a:pt x="72" y="82"/>
                </a:cubicBezTo>
                <a:cubicBezTo>
                  <a:pt x="84" y="82"/>
                  <a:pt x="92" y="77"/>
                  <a:pt x="97" y="72"/>
                </a:cubicBezTo>
                <a:cubicBezTo>
                  <a:pt x="98" y="71"/>
                  <a:pt x="100" y="68"/>
                  <a:pt x="100" y="66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9"/>
                  <a:pt x="98" y="7"/>
                  <a:pt x="95" y="7"/>
                </a:cubicBezTo>
                <a:cubicBezTo>
                  <a:pt x="93" y="7"/>
                  <a:pt x="92" y="8"/>
                  <a:pt x="90" y="9"/>
                </a:cubicBezTo>
                <a:cubicBezTo>
                  <a:pt x="88" y="11"/>
                  <a:pt x="83" y="15"/>
                  <a:pt x="70" y="15"/>
                </a:cubicBezTo>
                <a:cubicBezTo>
                  <a:pt x="58" y="15"/>
                  <a:pt x="48" y="4"/>
                  <a:pt x="32" y="4"/>
                </a:cubicBezTo>
                <a:cubicBezTo>
                  <a:pt x="17" y="4"/>
                  <a:pt x="11" y="9"/>
                  <a:pt x="11" y="9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2"/>
                  <a:pt x="8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104"/>
                  <a:pt x="2" y="106"/>
                  <a:pt x="5" y="106"/>
                </a:cubicBezTo>
                <a:cubicBezTo>
                  <a:pt x="8" y="106"/>
                  <a:pt x="11" y="104"/>
                  <a:pt x="11" y="101"/>
                </a:cubicBezTo>
                <a:lnTo>
                  <a:pt x="11" y="77"/>
                </a:lnTo>
                <a:close/>
                <a:moveTo>
                  <a:pt x="20" y="22"/>
                </a:moveTo>
                <a:cubicBezTo>
                  <a:pt x="20" y="57"/>
                  <a:pt x="20" y="57"/>
                  <a:pt x="20" y="57"/>
                </a:cubicBezTo>
                <a:cubicBezTo>
                  <a:pt x="20" y="60"/>
                  <a:pt x="18" y="62"/>
                  <a:pt x="15" y="62"/>
                </a:cubicBezTo>
                <a:cubicBezTo>
                  <a:pt x="13" y="62"/>
                  <a:pt x="11" y="60"/>
                  <a:pt x="11" y="57"/>
                </a:cubicBezTo>
                <a:cubicBezTo>
                  <a:pt x="11" y="22"/>
                  <a:pt x="11" y="22"/>
                  <a:pt x="11" y="22"/>
                </a:cubicBezTo>
                <a:cubicBezTo>
                  <a:pt x="11" y="19"/>
                  <a:pt x="13" y="17"/>
                  <a:pt x="15" y="17"/>
                </a:cubicBezTo>
                <a:cubicBezTo>
                  <a:pt x="18" y="17"/>
                  <a:pt x="20" y="19"/>
                  <a:pt x="20" y="22"/>
                </a:cubicBezTo>
                <a:close/>
              </a:path>
            </a:pathLst>
          </a:custGeom>
          <a:solidFill>
            <a:srgbClr val="D6424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1"/>
          <p:cNvSpPr/>
          <p:nvPr/>
        </p:nvSpPr>
        <p:spPr>
          <a:xfrm flipH="1">
            <a:off x="4630212" y="2426486"/>
            <a:ext cx="312818" cy="276228"/>
          </a:xfrm>
          <a:custGeom>
            <a:rect b="b" l="l" r="r" t="t"/>
            <a:pathLst>
              <a:path extrusionOk="0" h="89" w="106">
                <a:moveTo>
                  <a:pt x="97" y="74"/>
                </a:moveTo>
                <a:cubicBezTo>
                  <a:pt x="102" y="74"/>
                  <a:pt x="106" y="70"/>
                  <a:pt x="106" y="65"/>
                </a:cubicBezTo>
                <a:cubicBezTo>
                  <a:pt x="106" y="9"/>
                  <a:pt x="106" y="9"/>
                  <a:pt x="106" y="9"/>
                </a:cubicBezTo>
                <a:cubicBezTo>
                  <a:pt x="106" y="4"/>
                  <a:pt x="102" y="0"/>
                  <a:pt x="97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3" y="0"/>
                  <a:pt x="39" y="4"/>
                  <a:pt x="39" y="9"/>
                </a:cubicBezTo>
                <a:cubicBezTo>
                  <a:pt x="39" y="18"/>
                  <a:pt x="39" y="18"/>
                  <a:pt x="3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3" y="18"/>
                  <a:pt x="20" y="19"/>
                  <a:pt x="18" y="21"/>
                </a:cubicBezTo>
                <a:cubicBezTo>
                  <a:pt x="7" y="33"/>
                  <a:pt x="7" y="33"/>
                  <a:pt x="7" y="33"/>
                </a:cubicBezTo>
                <a:cubicBezTo>
                  <a:pt x="5" y="35"/>
                  <a:pt x="4" y="37"/>
                  <a:pt x="4" y="40"/>
                </a:cubicBezTo>
                <a:cubicBezTo>
                  <a:pt x="4" y="63"/>
                  <a:pt x="4" y="63"/>
                  <a:pt x="4" y="63"/>
                </a:cubicBezTo>
                <a:cubicBezTo>
                  <a:pt x="1" y="63"/>
                  <a:pt x="0" y="65"/>
                  <a:pt x="0" y="68"/>
                </a:cubicBezTo>
                <a:cubicBezTo>
                  <a:pt x="0" y="71"/>
                  <a:pt x="2" y="74"/>
                  <a:pt x="5" y="74"/>
                </a:cubicBezTo>
                <a:cubicBezTo>
                  <a:pt x="13" y="74"/>
                  <a:pt x="13" y="74"/>
                  <a:pt x="13" y="74"/>
                </a:cubicBezTo>
                <a:cubicBezTo>
                  <a:pt x="13" y="82"/>
                  <a:pt x="21" y="89"/>
                  <a:pt x="29" y="89"/>
                </a:cubicBezTo>
                <a:cubicBezTo>
                  <a:pt x="38" y="89"/>
                  <a:pt x="46" y="82"/>
                  <a:pt x="46" y="74"/>
                </a:cubicBezTo>
                <a:cubicBezTo>
                  <a:pt x="62" y="74"/>
                  <a:pt x="62" y="74"/>
                  <a:pt x="62" y="74"/>
                </a:cubicBezTo>
                <a:cubicBezTo>
                  <a:pt x="62" y="82"/>
                  <a:pt x="69" y="89"/>
                  <a:pt x="78" y="89"/>
                </a:cubicBezTo>
                <a:cubicBezTo>
                  <a:pt x="87" y="89"/>
                  <a:pt x="94" y="82"/>
                  <a:pt x="95" y="74"/>
                </a:cubicBezTo>
                <a:lnTo>
                  <a:pt x="97" y="74"/>
                </a:lnTo>
                <a:close/>
                <a:moveTo>
                  <a:pt x="35" y="73"/>
                </a:moveTo>
                <a:cubicBezTo>
                  <a:pt x="35" y="76"/>
                  <a:pt x="33" y="78"/>
                  <a:pt x="29" y="78"/>
                </a:cubicBezTo>
                <a:cubicBezTo>
                  <a:pt x="26" y="78"/>
                  <a:pt x="24" y="76"/>
                  <a:pt x="24" y="73"/>
                </a:cubicBezTo>
                <a:cubicBezTo>
                  <a:pt x="24" y="69"/>
                  <a:pt x="26" y="67"/>
                  <a:pt x="29" y="67"/>
                </a:cubicBezTo>
                <a:cubicBezTo>
                  <a:pt x="33" y="67"/>
                  <a:pt x="35" y="69"/>
                  <a:pt x="35" y="73"/>
                </a:cubicBezTo>
                <a:close/>
                <a:moveTo>
                  <a:pt x="84" y="73"/>
                </a:moveTo>
                <a:cubicBezTo>
                  <a:pt x="84" y="76"/>
                  <a:pt x="81" y="78"/>
                  <a:pt x="78" y="78"/>
                </a:cubicBezTo>
                <a:cubicBezTo>
                  <a:pt x="75" y="78"/>
                  <a:pt x="73" y="76"/>
                  <a:pt x="73" y="73"/>
                </a:cubicBezTo>
                <a:cubicBezTo>
                  <a:pt x="73" y="69"/>
                  <a:pt x="75" y="67"/>
                  <a:pt x="78" y="67"/>
                </a:cubicBezTo>
                <a:cubicBezTo>
                  <a:pt x="81" y="67"/>
                  <a:pt x="84" y="69"/>
                  <a:pt x="84" y="73"/>
                </a:cubicBezTo>
                <a:close/>
                <a:moveTo>
                  <a:pt x="15" y="47"/>
                </a:moveTo>
                <a:cubicBezTo>
                  <a:pt x="15" y="41"/>
                  <a:pt x="15" y="41"/>
                  <a:pt x="15" y="41"/>
                </a:cubicBezTo>
                <a:cubicBezTo>
                  <a:pt x="15" y="39"/>
                  <a:pt x="16" y="38"/>
                  <a:pt x="18" y="37"/>
                </a:cubicBezTo>
                <a:cubicBezTo>
                  <a:pt x="22" y="32"/>
                  <a:pt x="22" y="32"/>
                  <a:pt x="22" y="32"/>
                </a:cubicBezTo>
                <a:cubicBezTo>
                  <a:pt x="24" y="30"/>
                  <a:pt x="25" y="29"/>
                  <a:pt x="27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39" y="47"/>
                  <a:pt x="39" y="47"/>
                  <a:pt x="39" y="47"/>
                </a:cubicBezTo>
                <a:lnTo>
                  <a:pt x="15" y="47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